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7" r:id="rId5"/>
    <p:sldId id="258" r:id="rId6"/>
    <p:sldId id="259" r:id="rId7"/>
    <p:sldId id="260" r:id="rId8"/>
    <p:sldId id="265" r:id="rId9"/>
    <p:sldId id="266" r:id="rId10"/>
    <p:sldId id="261"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7232BA-84E1-4F4C-B5E0-AAF1E53966CA}"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232BA-84E1-4F4C-B5E0-AAF1E53966CA}"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232BA-84E1-4F4C-B5E0-AAF1E53966CA}"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232BA-84E1-4F4C-B5E0-AAF1E53966CA}"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7232BA-84E1-4F4C-B5E0-AAF1E53966CA}"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7232BA-84E1-4F4C-B5E0-AAF1E53966CA}" type="datetimeFigureOut">
              <a:rPr lang="en-US" smtClean="0"/>
              <a:pPr/>
              <a:t>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7232BA-84E1-4F4C-B5E0-AAF1E53966CA}" type="datetimeFigureOut">
              <a:rPr lang="en-US" smtClean="0"/>
              <a:pPr/>
              <a:t>1/5/2009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7232BA-84E1-4F4C-B5E0-AAF1E53966CA}" type="datetimeFigureOut">
              <a:rPr lang="en-US" smtClean="0"/>
              <a:pPr/>
              <a:t>1/5/2009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232BA-84E1-4F4C-B5E0-AAF1E53966CA}" type="datetimeFigureOut">
              <a:rPr lang="en-US" smtClean="0"/>
              <a:pPr/>
              <a:t>1/5/2009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232BA-84E1-4F4C-B5E0-AAF1E53966CA}" type="datetimeFigureOut">
              <a:rPr lang="en-US" smtClean="0"/>
              <a:pPr/>
              <a:t>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232BA-84E1-4F4C-B5E0-AAF1E53966CA}" type="datetimeFigureOut">
              <a:rPr lang="en-US" smtClean="0"/>
              <a:pPr/>
              <a:t>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9BB09-663F-439D-9F86-FC54934716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232BA-84E1-4F4C-B5E0-AAF1E53966CA}" type="datetimeFigureOut">
              <a:rPr lang="en-US" smtClean="0"/>
              <a:pPr/>
              <a:t>1/5/2009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9BB09-663F-439D-9F86-FC54934716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European Colonization of Africa</a:t>
            </a:r>
            <a:endParaRPr lang="en-US" dirty="0"/>
          </a:p>
        </p:txBody>
      </p:sp>
      <p:sp>
        <p:nvSpPr>
          <p:cNvPr id="3" name="Subtitle 2"/>
          <p:cNvSpPr>
            <a:spLocks noGrp="1"/>
          </p:cNvSpPr>
          <p:nvPr>
            <p:ph type="subTitle" idx="1"/>
          </p:nvPr>
        </p:nvSpPr>
        <p:spPr/>
        <p:txBody>
          <a:bodyPr/>
          <a:lstStyle/>
          <a:p>
            <a:r>
              <a:rPr lang="en-US" dirty="0" smtClean="0">
                <a:solidFill>
                  <a:schemeClr val="tx1"/>
                </a:solidFill>
              </a:rPr>
              <a:t>The Colonization of Africa as it applies to Vance’s (1970) model of mercantilism</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Africa and Stage 5?</a:t>
            </a:r>
            <a:endParaRPr lang="en-US" dirty="0"/>
          </a:p>
        </p:txBody>
      </p:sp>
      <p:sp>
        <p:nvSpPr>
          <p:cNvPr id="3" name="Content Placeholder 2"/>
          <p:cNvSpPr>
            <a:spLocks noGrp="1"/>
          </p:cNvSpPr>
          <p:nvPr>
            <p:ph idx="1"/>
          </p:nvPr>
        </p:nvSpPr>
        <p:spPr>
          <a:xfrm>
            <a:off x="457200" y="1219200"/>
            <a:ext cx="8229600" cy="4525963"/>
          </a:xfrm>
        </p:spPr>
        <p:txBody>
          <a:bodyPr>
            <a:normAutofit/>
          </a:bodyPr>
          <a:lstStyle/>
          <a:p>
            <a:r>
              <a:rPr lang="en-US" sz="2400" dirty="0" smtClean="0"/>
              <a:t>Africa still has an undeveloped</a:t>
            </a:r>
            <a:r>
              <a:rPr lang="en-US" sz="2400" smtClean="0"/>
              <a:t>, aging infrastructure</a:t>
            </a:r>
            <a:r>
              <a:rPr lang="en-US" sz="2400" dirty="0" smtClean="0"/>
              <a:t>.</a:t>
            </a:r>
          </a:p>
          <a:p>
            <a:r>
              <a:rPr lang="en-US" sz="2400" dirty="0" smtClean="0"/>
              <a:t>Economies are still dependant upon the export of primary products.</a:t>
            </a:r>
          </a:p>
          <a:p>
            <a:r>
              <a:rPr lang="en-US" sz="2400" dirty="0" smtClean="0"/>
              <a:t>Roads and Railroads mainly link primate cities with ports.</a:t>
            </a:r>
          </a:p>
          <a:p>
            <a:r>
              <a:rPr lang="en-US" sz="2400" dirty="0" smtClean="0"/>
              <a:t>The capital in most countries is many times larger than the next urban area.    </a:t>
            </a:r>
            <a:endParaRPr lang="en-US" sz="2400" dirty="0"/>
          </a:p>
        </p:txBody>
      </p:sp>
      <p:pic>
        <p:nvPicPr>
          <p:cNvPr id="4" name="Picture 3" descr="scan0001.gif"/>
          <p:cNvPicPr>
            <a:picLocks noChangeAspect="1"/>
          </p:cNvPicPr>
          <p:nvPr/>
        </p:nvPicPr>
        <p:blipFill>
          <a:blip r:embed="rId2"/>
          <a:stretch>
            <a:fillRect/>
          </a:stretch>
        </p:blipFill>
        <p:spPr>
          <a:xfrm>
            <a:off x="228600" y="3952935"/>
            <a:ext cx="8915400" cy="2602676"/>
          </a:xfrm>
          <a:prstGeom prst="rect">
            <a:avLst/>
          </a:prstGeom>
        </p:spPr>
      </p:pic>
      <p:cxnSp>
        <p:nvCxnSpPr>
          <p:cNvPr id="6" name="Straight Connector 5"/>
          <p:cNvCxnSpPr/>
          <p:nvPr/>
        </p:nvCxnSpPr>
        <p:spPr>
          <a:xfrm>
            <a:off x="0" y="3962400"/>
            <a:ext cx="9144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Africa: The exception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South Africa has the strongest economy in Africa.</a:t>
            </a:r>
          </a:p>
          <a:p>
            <a:r>
              <a:rPr lang="en-US" dirty="0" smtClean="0"/>
              <a:t>Mines established during the colonial period helped foster the creation of urban areas.</a:t>
            </a:r>
          </a:p>
          <a:p>
            <a:r>
              <a:rPr lang="en-US" dirty="0" smtClean="0"/>
              <a:t>The manufacturing sector of the South African economy is more developed than any other country in Africa.  This trend also creates an urbanized economy. </a:t>
            </a:r>
          </a:p>
          <a:p>
            <a:r>
              <a:rPr lang="en-US" dirty="0" smtClean="0"/>
              <a:t>The urban European population never engaged in a massive exodus like in many other colonies after independence.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Portuguese in Africa</a:t>
            </a:r>
            <a:endParaRPr lang="en-US" dirty="0"/>
          </a:p>
        </p:txBody>
      </p:sp>
      <p:sp>
        <p:nvSpPr>
          <p:cNvPr id="3" name="Content Placeholder 2"/>
          <p:cNvSpPr>
            <a:spLocks noGrp="1"/>
          </p:cNvSpPr>
          <p:nvPr>
            <p:ph idx="1"/>
          </p:nvPr>
        </p:nvSpPr>
        <p:spPr/>
        <p:txBody>
          <a:bodyPr>
            <a:normAutofit/>
          </a:bodyPr>
          <a:lstStyle/>
          <a:p>
            <a:pPr>
              <a:buNone/>
            </a:pPr>
            <a:endParaRPr lang="en-US" sz="1400" dirty="0" smtClean="0"/>
          </a:p>
          <a:p>
            <a:pPr>
              <a:buNone/>
            </a:pPr>
            <a:r>
              <a:rPr lang="en-US" sz="1800" dirty="0" smtClean="0"/>
              <a:t>Why did European intervention in Africa occur?</a:t>
            </a:r>
          </a:p>
          <a:p>
            <a:pPr>
              <a:buNone/>
            </a:pPr>
            <a:endParaRPr lang="en-US" sz="1800" dirty="0" smtClean="0"/>
          </a:p>
          <a:p>
            <a:pPr>
              <a:buNone/>
            </a:pPr>
            <a:r>
              <a:rPr lang="en-US" sz="1800" dirty="0" smtClean="0"/>
              <a:t>Initial Portuguese Involvement in African during the 15</a:t>
            </a:r>
            <a:r>
              <a:rPr lang="en-US" sz="1800" baseline="30000" dirty="0" smtClean="0"/>
              <a:t>th</a:t>
            </a:r>
            <a:r>
              <a:rPr lang="en-US" sz="1800" dirty="0" smtClean="0"/>
              <a:t> century was based on five goals that were also valid for  later European involvement in the continent. </a:t>
            </a:r>
          </a:p>
          <a:p>
            <a:pPr>
              <a:buNone/>
            </a:pPr>
            <a:r>
              <a:rPr lang="en-US" sz="1800" dirty="0" smtClean="0">
                <a:sym typeface="Wingdings" pitchFamily="2" charset="2"/>
              </a:rPr>
              <a:t>Scientific-The Portuguese were determined to explore the continent in order to find a sea route to India.</a:t>
            </a:r>
          </a:p>
          <a:p>
            <a:pPr>
              <a:buNone/>
            </a:pPr>
            <a:r>
              <a:rPr lang="en-US" sz="1800" dirty="0" smtClean="0">
                <a:sym typeface="Wingdings" pitchFamily="2" charset="2"/>
              </a:rPr>
              <a:t>Commercial- seeking to open trade within the continent and beyond.</a:t>
            </a:r>
          </a:p>
          <a:p>
            <a:pPr>
              <a:buNone/>
            </a:pPr>
            <a:r>
              <a:rPr lang="en-US" sz="1800" dirty="0" smtClean="0">
                <a:sym typeface="Wingdings" pitchFamily="2" charset="2"/>
              </a:rPr>
              <a:t>Military- to determine the strength of the Moslem empires. </a:t>
            </a:r>
          </a:p>
          <a:p>
            <a:pPr>
              <a:buNone/>
            </a:pPr>
            <a:r>
              <a:rPr lang="en-US" sz="1800" dirty="0" smtClean="0">
                <a:sym typeface="Wingdings" pitchFamily="2" charset="2"/>
              </a:rPr>
              <a:t>To link up with any Christian powers if  they were discovered.</a:t>
            </a:r>
          </a:p>
          <a:p>
            <a:pPr>
              <a:buNone/>
            </a:pPr>
            <a:r>
              <a:rPr lang="en-US" sz="1800" dirty="0" smtClean="0">
                <a:sym typeface="Wingdings" pitchFamily="2" charset="2"/>
              </a:rPr>
              <a:t>Missionary activity to save the indigenous population of Africa.</a:t>
            </a:r>
          </a:p>
          <a:p>
            <a:pPr>
              <a:buNone/>
            </a:pP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sz="1800" dirty="0" smtClean="0"/>
              <a:t>Stage 1: Africa Search 1415-1500</a:t>
            </a:r>
          </a:p>
          <a:p>
            <a:pPr>
              <a:buNone/>
            </a:pPr>
            <a:r>
              <a:rPr lang="en-US" sz="1800" dirty="0" smtClean="0"/>
              <a:t>The Portuguese began to search for a route to India. (Vasco de Gama voyaged to India in 1499)</a:t>
            </a:r>
          </a:p>
          <a:p>
            <a:pPr>
              <a:buNone/>
            </a:pPr>
            <a:r>
              <a:rPr lang="en-US" sz="1800" dirty="0" smtClean="0"/>
              <a:t>The Portuguese also established forts and trading posts along the coast of Africa. </a:t>
            </a:r>
          </a:p>
          <a:p>
            <a:pPr>
              <a:buNone/>
            </a:pPr>
            <a:r>
              <a:rPr lang="en-US" sz="1800" dirty="0" smtClean="0">
                <a:sym typeface="Wingdings" pitchFamily="2" charset="2"/>
              </a:rPr>
              <a:t>Forts directed toward the slave trade (Trading Posts)</a:t>
            </a:r>
          </a:p>
          <a:p>
            <a:pPr>
              <a:buNone/>
            </a:pPr>
            <a:r>
              <a:rPr lang="en-US" sz="1800" dirty="0" smtClean="0">
                <a:sym typeface="Wingdings" pitchFamily="2" charset="2"/>
              </a:rPr>
              <a:t>Fortifications on west coast of Africa extended from North Africa to Angola</a:t>
            </a:r>
          </a:p>
          <a:p>
            <a:pPr>
              <a:buNone/>
            </a:pPr>
            <a:r>
              <a:rPr lang="en-US" sz="1800" dirty="0" smtClean="0">
                <a:sym typeface="Wingdings" pitchFamily="2" charset="2"/>
              </a:rPr>
              <a:t>The Portuguese depended upon indigenous middlemen to obtain slaves from the interior parts of the continent.</a:t>
            </a:r>
          </a:p>
          <a:p>
            <a:pPr>
              <a:buNone/>
            </a:pPr>
            <a:r>
              <a:rPr lang="en-US" sz="1800" dirty="0" smtClean="0">
                <a:sym typeface="Wingdings" pitchFamily="2" charset="2"/>
              </a:rPr>
              <a:t>It is estimated that 13,000,000 slaves were exported from Africa.  Many Africans died because of the harsh conditions and high death-rate </a:t>
            </a:r>
            <a:r>
              <a:rPr lang="en-US" sz="1800" dirty="0" smtClean="0">
                <a:sym typeface="Wingdings" pitchFamily="2" charset="2"/>
              </a:rPr>
              <a:t>of </a:t>
            </a:r>
            <a:r>
              <a:rPr lang="en-US" sz="1800" dirty="0" smtClean="0">
                <a:sym typeface="Wingdings" pitchFamily="2" charset="2"/>
              </a:rPr>
              <a:t>the middle passage. (A major destination of the slaves was Brazil)</a:t>
            </a:r>
            <a:endParaRPr lang="en-US" sz="1800" dirty="0" smtClean="0"/>
          </a:p>
        </p:txBody>
      </p:sp>
      <p:pic>
        <p:nvPicPr>
          <p:cNvPr id="6" name="Picture 5" descr="scan0004.gif"/>
          <p:cNvPicPr>
            <a:picLocks noChangeAspect="1"/>
          </p:cNvPicPr>
          <p:nvPr/>
        </p:nvPicPr>
        <p:blipFill>
          <a:blip r:embed="rId2"/>
          <a:stretch>
            <a:fillRect/>
          </a:stretch>
        </p:blipFill>
        <p:spPr>
          <a:xfrm>
            <a:off x="0" y="4191000"/>
            <a:ext cx="9144000" cy="243619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Exploration of the African Continent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1400, European knowledge of the interior of Africa was limited.  It was no better than it was 1,000 years previously.</a:t>
            </a:r>
          </a:p>
          <a:p>
            <a:r>
              <a:rPr lang="en-US" dirty="0" smtClean="0"/>
              <a:t>Exploration and mapping of Africa was a top priority for the European powers.  The exploration of the interior was achieved by the mapping of major rivers and locating the urban areas on the continent. </a:t>
            </a:r>
          </a:p>
          <a:p>
            <a:r>
              <a:rPr lang="en-US" dirty="0" smtClean="0"/>
              <a:t>Complete exploration of the continent was not achieved until the crossing of the Sahara in 1899; however, detailed maps were not created until the scramble for Africa in the late 19</a:t>
            </a:r>
            <a:r>
              <a:rPr lang="en-US" baseline="30000" dirty="0" smtClean="0"/>
              <a:t>th</a:t>
            </a:r>
            <a:r>
              <a:rPr lang="en-US" dirty="0" smtClean="0"/>
              <a:t> century.</a:t>
            </a:r>
          </a:p>
          <a:p>
            <a:r>
              <a:rPr lang="en-US" dirty="0" smtClean="0"/>
              <a:t>This was a challenge because of diseases such as malaria and the hostile Moslem tribes of northern Africa.   </a:t>
            </a:r>
          </a:p>
          <a:p>
            <a:r>
              <a:rPr lang="en-US" dirty="0" smtClean="0"/>
              <a:t>The charting of the coast was achieved by the search for a sea route to India.</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of Productivity 1501-1800</a:t>
            </a:r>
            <a:endParaRPr lang="en-US" dirty="0"/>
          </a:p>
        </p:txBody>
      </p:sp>
      <p:sp>
        <p:nvSpPr>
          <p:cNvPr id="3" name="Content Placeholder 2"/>
          <p:cNvSpPr>
            <a:spLocks noGrp="1"/>
          </p:cNvSpPr>
          <p:nvPr>
            <p:ph idx="1"/>
          </p:nvPr>
        </p:nvSpPr>
        <p:spPr/>
        <p:txBody>
          <a:bodyPr>
            <a:normAutofit/>
          </a:bodyPr>
          <a:lstStyle/>
          <a:p>
            <a:r>
              <a:rPr lang="en-US" sz="1800" dirty="0" smtClean="0"/>
              <a:t>European powers engaged in gathering raw materials (Ivory, Rubber, palm oil).</a:t>
            </a:r>
          </a:p>
          <a:p>
            <a:pPr>
              <a:buNone/>
            </a:pPr>
            <a:r>
              <a:rPr lang="en-US" sz="1800" dirty="0" smtClean="0"/>
              <a:t>	The Europeans also engaged in the slave trade; however, European influence was limited to coastal areas. </a:t>
            </a:r>
          </a:p>
          <a:p>
            <a:r>
              <a:rPr lang="en-US" sz="1800" dirty="0" smtClean="0"/>
              <a:t>Attempts at establishing permanent European settlements in either forts or agricultural colonies largely failed.</a:t>
            </a:r>
          </a:p>
          <a:p>
            <a:pPr>
              <a:buFont typeface="Wingdings"/>
              <a:buChar char="à"/>
            </a:pPr>
            <a:r>
              <a:rPr lang="en-US" sz="1800" dirty="0" smtClean="0">
                <a:sym typeface="Wingdings" pitchFamily="2" charset="2"/>
              </a:rPr>
              <a:t>Africa becomes known as the ‘White Man’s Grave’ largely due to malaria and hostile Moslem tribes</a:t>
            </a:r>
          </a:p>
          <a:p>
            <a:pPr>
              <a:buFont typeface="Wingdings"/>
              <a:buChar char="à"/>
            </a:pPr>
            <a:r>
              <a:rPr lang="en-US" sz="1800" dirty="0" smtClean="0">
                <a:sym typeface="Wingdings" pitchFamily="2" charset="2"/>
              </a:rPr>
              <a:t> 1700s-The first generation of newcomers experienced a 300-700 percent mortality rate.  Survivors faced an annual mortality rate of 80-120 percent.  </a:t>
            </a:r>
            <a:endParaRPr lang="en-US" sz="1800" dirty="0" smtClean="0"/>
          </a:p>
        </p:txBody>
      </p:sp>
      <p:pic>
        <p:nvPicPr>
          <p:cNvPr id="13" name="Picture 12" descr="scan0003.jpg"/>
          <p:cNvPicPr>
            <a:picLocks noChangeAspect="1"/>
          </p:cNvPicPr>
          <p:nvPr/>
        </p:nvPicPr>
        <p:blipFill>
          <a:blip r:embed="rId2" cstate="print"/>
          <a:stretch>
            <a:fillRect/>
          </a:stretch>
        </p:blipFill>
        <p:spPr>
          <a:xfrm>
            <a:off x="914400" y="4955692"/>
            <a:ext cx="6553200" cy="169620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Planting of Settlers  1801-1860</a:t>
            </a:r>
            <a:endParaRPr lang="en-US" dirty="0"/>
          </a:p>
        </p:txBody>
      </p:sp>
      <p:sp>
        <p:nvSpPr>
          <p:cNvPr id="3" name="Content Placeholder 2"/>
          <p:cNvSpPr>
            <a:spLocks noGrp="1"/>
          </p:cNvSpPr>
          <p:nvPr>
            <p:ph idx="1"/>
          </p:nvPr>
        </p:nvSpPr>
        <p:spPr/>
        <p:txBody>
          <a:bodyPr/>
          <a:lstStyle/>
          <a:p>
            <a:r>
              <a:rPr lang="en-US" sz="1400" dirty="0" smtClean="0"/>
              <a:t>At the start of the 19</a:t>
            </a:r>
            <a:r>
              <a:rPr lang="en-US" sz="1400" baseline="30000" dirty="0" smtClean="0"/>
              <a:t>th</a:t>
            </a:r>
            <a:r>
              <a:rPr lang="en-US" sz="1400" dirty="0" smtClean="0"/>
              <a:t> century there were only 25,000 European settlers in Africa after over 300 years of interaction between Europe and Africa.</a:t>
            </a:r>
          </a:p>
          <a:p>
            <a:r>
              <a:rPr lang="en-US" sz="1400" dirty="0" smtClean="0"/>
              <a:t>In 1860, due to increased migration from Europe to Africa and the reduction of mortality rates ,320,000 Europeans were living in the continent.  </a:t>
            </a:r>
          </a:p>
          <a:p>
            <a:r>
              <a:rPr lang="en-US" sz="1400" dirty="0" smtClean="0"/>
              <a:t>The largest and longest-lasting group of colonists was that in southern Africa.  The Cape of Good Hope was established in 1652 by the Dutch as a refreshment station for ships of the Dutch East India Company; however, the British gained control of the area by 1806.  </a:t>
            </a:r>
          </a:p>
          <a:p>
            <a:r>
              <a:rPr lang="en-US" sz="1400" dirty="0" smtClean="0"/>
              <a:t>The second largest colonization program was undertaken by the French in northern Africa from 1830-1962. (see the module on North and South African Colonial Cities)</a:t>
            </a:r>
          </a:p>
          <a:p>
            <a:r>
              <a:rPr lang="en-US" sz="1400" dirty="0" smtClean="0"/>
              <a:t>By 1850, indigenous political entities weakened because of European technological and military dominance.  European traders now bypassed African wholesalers on the coast.</a:t>
            </a:r>
          </a:p>
          <a:p>
            <a:endParaRPr lang="en-US" dirty="0" smtClean="0"/>
          </a:p>
          <a:p>
            <a:endParaRPr lang="en-US" dirty="0" smtClean="0"/>
          </a:p>
        </p:txBody>
      </p:sp>
      <p:pic>
        <p:nvPicPr>
          <p:cNvPr id="4" name="Content Placeholder 5" descr="scan0003.gif"/>
          <p:cNvPicPr>
            <a:picLocks noChangeAspect="1"/>
          </p:cNvPicPr>
          <p:nvPr/>
        </p:nvPicPr>
        <p:blipFill>
          <a:blip r:embed="rId2"/>
          <a:stretch>
            <a:fillRect/>
          </a:stretch>
        </p:blipFill>
        <p:spPr>
          <a:xfrm>
            <a:off x="533400" y="4337068"/>
            <a:ext cx="6324600" cy="174987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05800" cy="4267200"/>
          </a:xfrm>
        </p:spPr>
        <p:txBody>
          <a:bodyPr>
            <a:normAutofit/>
          </a:bodyPr>
          <a:lstStyle/>
          <a:p>
            <a:pPr algn="l"/>
            <a:r>
              <a:rPr lang="en-US" sz="2000" dirty="0" smtClean="0"/>
              <a:t>Initiation of Internal Trade 1861- Present</a:t>
            </a:r>
            <a:r>
              <a:rPr lang="en-US" sz="1400" dirty="0" smtClean="0"/>
              <a:t>: The point of attachment develops its own planting of settlers in the new area.</a:t>
            </a:r>
            <a:br>
              <a:rPr lang="en-US" sz="1400" dirty="0" smtClean="0"/>
            </a:br>
            <a:r>
              <a:rPr lang="en-US" sz="1400" dirty="0" smtClean="0"/>
              <a:t> </a:t>
            </a:r>
            <a:r>
              <a:rPr lang="en-US" sz="1400" dirty="0" smtClean="0">
                <a:sym typeface="Wingdings" pitchFamily="2" charset="2"/>
              </a:rPr>
              <a:t>The </a:t>
            </a:r>
            <a:r>
              <a:rPr lang="en-US" sz="1400" dirty="0" smtClean="0"/>
              <a:t>Berlin Conference  (1884-1885) leads to the partition of African continent.</a:t>
            </a:r>
            <a:br>
              <a:rPr lang="en-US" sz="1400" dirty="0" smtClean="0"/>
            </a:br>
            <a:r>
              <a:rPr lang="en-US" sz="1400" dirty="0" smtClean="0"/>
              <a:t>Previously, only the coast was under European control.  The entire continent is not under European control and administration.   </a:t>
            </a:r>
            <a:br>
              <a:rPr lang="en-US" sz="1400" dirty="0" smtClean="0"/>
            </a:br>
            <a:r>
              <a:rPr lang="en-US" sz="1400" dirty="0" smtClean="0">
                <a:sym typeface="Wingdings" pitchFamily="2" charset="2"/>
              </a:rPr>
              <a:t></a:t>
            </a:r>
            <a:r>
              <a:rPr lang="en-US" sz="1400" dirty="0" smtClean="0"/>
              <a:t>The Berlin Conference stated that in order for an imperial power to control an African territory their must be an occupational force present on the ground.   This stipulation led to a series of colonial towns to be established in northern and southern Africa in attempt to effectively occupy and administer the territory.  (See the modules on the two distinct cities).  In other parts of the continent posts were established; however, there was not a sufficient number of settlers to establish  a coherent urban network.  </a:t>
            </a:r>
            <a:br>
              <a:rPr lang="en-US" sz="1400" dirty="0" smtClean="0"/>
            </a:br>
            <a:r>
              <a:rPr lang="en-US" sz="1400" dirty="0" smtClean="0"/>
              <a:t/>
            </a:r>
            <a:br>
              <a:rPr lang="en-US" sz="1400" dirty="0" smtClean="0"/>
            </a:br>
            <a:r>
              <a:rPr lang="en-US" sz="1400" dirty="0" smtClean="0">
                <a:sym typeface="Wingdings" pitchFamily="2" charset="2"/>
              </a:rPr>
              <a:t></a:t>
            </a:r>
            <a:r>
              <a:rPr lang="en-US" sz="1400" dirty="0" smtClean="0"/>
              <a:t>Most towns served the needs of the dispersed rural settlements established  throughout Africa with only limited economic integration with other urban areas. </a:t>
            </a:r>
            <a:br>
              <a:rPr lang="en-US" sz="1400" dirty="0" smtClean="0"/>
            </a:br>
            <a:r>
              <a:rPr lang="en-US" sz="1400" dirty="0" smtClean="0"/>
              <a:t/>
            </a:r>
            <a:br>
              <a:rPr lang="en-US" sz="1400" dirty="0" smtClean="0"/>
            </a:br>
            <a:r>
              <a:rPr lang="en-US" sz="1400" dirty="0" smtClean="0">
                <a:sym typeface="Wingdings" pitchFamily="2" charset="2"/>
              </a:rPr>
              <a:t></a:t>
            </a:r>
            <a:r>
              <a:rPr lang="en-US" sz="1400" dirty="0" smtClean="0"/>
              <a:t>The Primate city still dominates in the African urban network (See module on the colonial capital). </a:t>
            </a:r>
            <a:endParaRPr lang="en-US" sz="1400" dirty="0"/>
          </a:p>
        </p:txBody>
      </p:sp>
      <p:pic>
        <p:nvPicPr>
          <p:cNvPr id="8" name="Picture 7" descr="scan0002.gif"/>
          <p:cNvPicPr>
            <a:picLocks noChangeAspect="1"/>
          </p:cNvPicPr>
          <p:nvPr/>
        </p:nvPicPr>
        <p:blipFill>
          <a:blip r:embed="rId2"/>
          <a:stretch>
            <a:fillRect/>
          </a:stretch>
        </p:blipFill>
        <p:spPr>
          <a:xfrm>
            <a:off x="0" y="4495800"/>
            <a:ext cx="9144000" cy="2638004"/>
          </a:xfrm>
          <a:prstGeom prst="rect">
            <a:avLst/>
          </a:prstGeom>
        </p:spPr>
      </p:pic>
      <p:sp>
        <p:nvSpPr>
          <p:cNvPr id="9" name="TextBox 8"/>
          <p:cNvSpPr txBox="1"/>
          <p:nvPr/>
        </p:nvSpPr>
        <p:spPr>
          <a:xfrm>
            <a:off x="304800" y="1295400"/>
            <a:ext cx="8458200" cy="369332"/>
          </a:xfrm>
          <a:prstGeom prst="rect">
            <a:avLst/>
          </a:prstGeom>
          <a:noFill/>
        </p:spPr>
        <p:txBody>
          <a:bodyPr wrap="square" rtlCol="0">
            <a:spAutoFit/>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4 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The ports were built at a great expense to the colonizing country for the global strategies of the European power.</a:t>
            </a:r>
          </a:p>
          <a:p>
            <a:r>
              <a:rPr lang="en-US" dirty="0" smtClean="0"/>
              <a:t>The ports became the focus of the railroads and roads; the infrastructure was built for two reasons:</a:t>
            </a:r>
          </a:p>
          <a:p>
            <a:pPr marL="514350" indent="-514350">
              <a:buAutoNum type="arabicPeriod"/>
            </a:pPr>
            <a:r>
              <a:rPr lang="en-US" dirty="0" smtClean="0"/>
              <a:t>The export of primary products out of Africa</a:t>
            </a:r>
          </a:p>
          <a:p>
            <a:pPr marL="514350" indent="-514350">
              <a:buAutoNum type="arabicPeriod"/>
            </a:pPr>
            <a:r>
              <a:rPr lang="en-US" dirty="0" smtClean="0"/>
              <a:t>The import and distribution of manufactured goods</a:t>
            </a:r>
          </a:p>
          <a:p>
            <a:pPr marL="514350" indent="-514350">
              <a:buNone/>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Lack of Infrastructure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Africa still exhibits an inadequate transport infrastructure.  Each colonial power used its own gauge track and Africa’s economy is still based upon the export of primary products.</a:t>
            </a:r>
          </a:p>
          <a:p>
            <a:r>
              <a:rPr lang="en-US" dirty="0" smtClean="0"/>
              <a:t>Inter-African transport links were never developed and ambitious colonial aims of creating the major Trans-Sahara and Cape-Cairo railways were never achieved.</a:t>
            </a:r>
          </a:p>
          <a:p>
            <a:r>
              <a:rPr lang="en-US" dirty="0" smtClean="0"/>
              <a:t>Since independence, attempts at facilitating continental transport have still largely failed.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829</Words>
  <Application>Microsoft Office PowerPoint</Application>
  <PresentationFormat>On-screen Show (4:3)</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European Colonization of Africa</vt:lpstr>
      <vt:lpstr>The Portuguese in Africa</vt:lpstr>
      <vt:lpstr>Slide 3</vt:lpstr>
      <vt:lpstr>The Exploration of the African Continent</vt:lpstr>
      <vt:lpstr>Testing of Productivity 1501-1800</vt:lpstr>
      <vt:lpstr>Planting of Settlers  1801-1860</vt:lpstr>
      <vt:lpstr>Initiation of Internal Trade 1861- Present: The point of attachment develops its own planting of settlers in the new area.  The Berlin Conference  (1884-1885) leads to the partition of African continent. Previously, only the coast was under European control.  The entire continent is not under European control and administration.    The Berlin Conference stated that in order for an imperial power to control an African territory their must be an occupational force present on the ground.   This stipulation led to a series of colonial towns to be established in northern and southern Africa in attempt to effectively occupy and administer the territory.  (See the modules on the two distinct cities).  In other parts of the continent posts were established; however, there was not a sufficient number of settlers to establish  a coherent urban network.    Most towns served the needs of the dispersed rural settlements established  throughout Africa with only limited economic integration with other urban areas.   The Primate city still dominates in the African urban network (See module on the colonial capital). </vt:lpstr>
      <vt:lpstr>Stage 4 Continued</vt:lpstr>
      <vt:lpstr>The Lack of Infrastructure</vt:lpstr>
      <vt:lpstr>Africa and Stage 5?</vt:lpstr>
      <vt:lpstr>South Africa: The exception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Colonization of Africa</dc:title>
  <dc:creator>Eric Beck</dc:creator>
  <cp:lastModifiedBy>Eric Beck</cp:lastModifiedBy>
  <cp:revision>34</cp:revision>
  <dcterms:created xsi:type="dcterms:W3CDTF">2008-12-23T01:23:57Z</dcterms:created>
  <dcterms:modified xsi:type="dcterms:W3CDTF">2009-01-05T18:07:16Z</dcterms:modified>
</cp:coreProperties>
</file>